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457" r:id="rId2"/>
    <p:sldId id="696" r:id="rId3"/>
    <p:sldId id="694" r:id="rId4"/>
    <p:sldId id="697" r:id="rId5"/>
    <p:sldId id="529" r:id="rId6"/>
    <p:sldId id="698" r:id="rId7"/>
    <p:sldId id="699" r:id="rId8"/>
    <p:sldId id="540" r:id="rId9"/>
    <p:sldId id="539" r:id="rId10"/>
    <p:sldId id="543" r:id="rId11"/>
    <p:sldId id="640" r:id="rId12"/>
    <p:sldId id="707" r:id="rId13"/>
    <p:sldId id="639" r:id="rId14"/>
    <p:sldId id="784" r:id="rId15"/>
    <p:sldId id="692" r:id="rId16"/>
    <p:sldId id="804" r:id="rId17"/>
    <p:sldId id="693" r:id="rId18"/>
    <p:sldId id="803" r:id="rId19"/>
    <p:sldId id="708" r:id="rId20"/>
    <p:sldId id="499" r:id="rId21"/>
    <p:sldId id="433" r:id="rId22"/>
    <p:sldId id="7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/>
    <p:restoredTop sz="95833"/>
  </p:normalViewPr>
  <p:slideViewPr>
    <p:cSldViewPr snapToGrid="0" snapToObjects="1" showGuides="1">
      <p:cViewPr>
        <p:scale>
          <a:sx n="111" d="100"/>
          <a:sy n="111" d="100"/>
        </p:scale>
        <p:origin x="7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B69B8-F5B3-8643-83C9-FD07559582A1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B6C4D-B943-FA46-95D1-B1E1615E7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BFE6-E1AD-CE47-B65E-63C3481FF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18EFC-363D-E045-85A3-9FC1A427E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EC3C1-FFEF-E448-B902-32A28AD2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56293-1118-B842-887F-5227901D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62AE6-0A44-4847-8E51-7C7F4BDA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9A4D-A17B-4042-85F9-510CF2D2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B3269-CCC2-344D-AB56-0EDF99B5C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5A587-D42E-D04D-A38D-8FCA833C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C497-4A6B-124C-81BA-EA6227BE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C328-3695-8D47-BA00-DA300A7F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5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6833D-6FD9-C54A-8429-93634A307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85881-B002-CF4D-B44A-6CD87A307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FDB3-F66F-C044-985F-12500A5D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E97F1-719A-7240-93AB-46334EE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5A41E-6138-CA4D-BC21-7458781E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5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6EA2-7695-9843-9B05-2DF481A1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FF75-783D-374B-8EE4-95D96928D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1EEBD-ABF0-B546-A882-4B64FA85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D87F2-1BF7-2B48-BC19-A2226AC0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E1056-F5EA-E647-9394-37D5674E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EDA3-C037-E94F-8B2B-EF3A270A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47480-A96D-554E-AB66-B57FC9712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2149-6D37-D741-BC63-21D45D3E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8E7E3-8C31-814C-85D3-EDC03941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77A5-D2D3-B64D-9F99-3DC27C22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4E61-78D5-C142-907F-AB01E289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78D93-2669-6C44-89CD-CAB437114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6920C-1003-F142-A244-ACA04ECC4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DDEBB-0885-6C44-B8A0-14167382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A4187-FE10-7248-8592-A0FE7E09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6833-C102-BD40-885D-CD61EFC1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6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DE9F-7889-0B4B-ADBF-9AAC63D7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5A4A-A66A-DB4D-A24C-6CF16EE3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0B63-2B1F-F44F-ACC0-00C88758D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7FEA8-0B59-3D4C-BB7A-DA652D09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4B270-DEC8-2C49-A178-2A769267B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8CD0D-CA60-8140-86A9-C6BBE7034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B264B-E70E-8C43-9686-25E2F9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3CF5D-9FED-C947-A1C1-E413360D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5247-4DC7-E94A-907C-9800AF42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35CD6-33CF-B248-9265-E64BD3C5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8D030-E372-3C42-93D0-07E7829E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5FB0E-E1EF-984B-A349-601C4183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4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63B2C-0EC5-A044-8F7B-496A8A6D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2F67-53DD-1D47-9FA2-D8989878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191D-EE80-D440-B918-463FBAE6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72F7-AE64-1445-AEE3-27051EF0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F158-EB3E-874F-A90F-3123E7DF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E9BB7-CE8A-F844-B397-51A5DEBAD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52B2E-D03B-4449-93E3-347CA125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91C61-9521-7243-A8E6-724EDAD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C5830-8ABB-FB4E-8769-CFD2B3FF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4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0A96-A203-B543-A349-3442DC74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B5A64-F70D-1147-AAF0-20042E3B3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37311-A96A-6645-BA05-B5B2C43FA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BDF94-9788-E347-A6D0-683C56A9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E342E-2E80-7D4C-B042-F0A56668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019A-1954-E643-861A-B8B96BE1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60C6C-CF61-3047-B4FA-413862C5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58B8B-F3E2-4C4A-9DAD-2214710C7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1A31-ED72-AD4C-9294-34ACEA6FB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7E1C-35FD-1847-915E-ED5E6B84E9A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C553B-0F5C-A141-9669-33DC5F0A0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76DAC-A236-B94E-A018-C7D5397C5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EF70-1A1A-E94F-9133-9F826797D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ea typeface="Cambria Math" panose="02040503050406030204" pitchFamily="18" charset="0"/>
              </a:rPr>
              <a:t>Periodic table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EF2E2B-9E77-0E49-B45B-B2510A41D529}"/>
              </a:ext>
            </a:extLst>
          </p:cNvPr>
          <p:cNvPicPr/>
          <p:nvPr/>
        </p:nvPicPr>
        <p:blipFill rotWithShape="1">
          <a:blip r:embed="rId3"/>
          <a:srcRect b="31852"/>
          <a:stretch/>
        </p:blipFill>
        <p:spPr bwMode="auto">
          <a:xfrm>
            <a:off x="2517569" y="2720307"/>
            <a:ext cx="6561216" cy="3744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1E185B-A3A8-BD46-A26E-8ABD158D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392743"/>
            <a:ext cx="51181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BC28D8-E65D-6A47-89D0-B916BD5D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2566401"/>
            <a:ext cx="5524500" cy="3721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ED5D0-4211-E648-AE95-BB71D5B8A9B4}"/>
              </a:ext>
            </a:extLst>
          </p:cNvPr>
          <p:cNvSpPr txBox="1"/>
          <p:nvPr/>
        </p:nvSpPr>
        <p:spPr>
          <a:xfrm>
            <a:off x="2616200" y="100330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What’s the best connectivity of this molecule (HNO</a:t>
            </a:r>
            <a:r>
              <a:rPr lang="en-US" sz="2400" baseline="-25000" dirty="0"/>
              <a:t>2</a:t>
            </a:r>
            <a:r>
              <a:rPr lang="en-US" sz="2400" dirty="0"/>
              <a:t>)?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B900CF-9D5A-6145-ABF5-A6E8D1CA70C2}"/>
              </a:ext>
            </a:extLst>
          </p:cNvPr>
          <p:cNvSpPr txBox="1">
            <a:spLocks/>
          </p:cNvSpPr>
          <p:nvPr/>
        </p:nvSpPr>
        <p:spPr>
          <a:xfrm>
            <a:off x="0" y="148554"/>
            <a:ext cx="10480430" cy="452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330812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4932A0-D9EA-E146-963E-24A64F75F257}"/>
              </a:ext>
            </a:extLst>
          </p:cNvPr>
          <p:cNvSpPr txBox="1"/>
          <p:nvPr/>
        </p:nvSpPr>
        <p:spPr>
          <a:xfrm>
            <a:off x="2740891" y="1197264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Sketch a Lewis structure for N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C07E51-79FA-1A4E-A9DC-055AB8E9BB04}"/>
              </a:ext>
            </a:extLst>
          </p:cNvPr>
          <p:cNvSpPr txBox="1">
            <a:spLocks/>
          </p:cNvSpPr>
          <p:nvPr/>
        </p:nvSpPr>
        <p:spPr>
          <a:xfrm>
            <a:off x="0" y="148554"/>
            <a:ext cx="10480430" cy="452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211398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2A22DF-DEAB-C145-9628-B57A694D7514}"/>
              </a:ext>
            </a:extLst>
          </p:cNvPr>
          <p:cNvGrpSpPr/>
          <p:nvPr/>
        </p:nvGrpSpPr>
        <p:grpSpPr>
          <a:xfrm>
            <a:off x="2505086" y="3746740"/>
            <a:ext cx="7414769" cy="1803251"/>
            <a:chOff x="1562977" y="1737831"/>
            <a:chExt cx="7414769" cy="180325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C25AFA3-766E-1F46-8313-C6E05D34815D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28" y="2624306"/>
              <a:ext cx="13508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4E6AEE1A-E3DA-8448-9D31-0D3567013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977" y="1811158"/>
              <a:ext cx="1854062" cy="172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DAD4ED52-AF1D-D54B-9FDB-EADDF4CF8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37"/>
            <a:stretch/>
          </p:blipFill>
          <p:spPr bwMode="auto">
            <a:xfrm>
              <a:off x="6222819" y="1737831"/>
              <a:ext cx="724246" cy="172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2CBE89D2-CBB4-0B4E-8228-22C7C8D23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37"/>
            <a:stretch/>
          </p:blipFill>
          <p:spPr bwMode="auto">
            <a:xfrm>
              <a:off x="8253500" y="1749497"/>
              <a:ext cx="724246" cy="172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5000D7-E296-1A4D-867D-C2840967A270}"/>
                </a:ext>
              </a:extLst>
            </p:cNvPr>
            <p:cNvSpPr txBox="1"/>
            <p:nvPr/>
          </p:nvSpPr>
          <p:spPr>
            <a:xfrm>
              <a:off x="7517081" y="2279423"/>
              <a:ext cx="8431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61D16E-90DE-534A-810A-A9646D12C383}"/>
                  </a:ext>
                </a:extLst>
              </p:cNvPr>
              <p:cNvSpPr txBox="1"/>
              <p:nvPr/>
            </p:nvSpPr>
            <p:spPr>
              <a:xfrm>
                <a:off x="1149927" y="1169924"/>
                <a:ext cx="9019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were using Spartan to find the bond strength between carbon atoms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splits up, how many unpaired electrons would you specify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fragment?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61D16E-90DE-534A-810A-A9646D12C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27" y="1169924"/>
                <a:ext cx="9019309" cy="1200329"/>
              </a:xfrm>
              <a:prstGeom prst="rect">
                <a:avLst/>
              </a:prstGeom>
              <a:blipFill>
                <a:blip r:embed="rId3"/>
                <a:stretch>
                  <a:fillRect l="-985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5A1C6776-1B99-374F-9B06-28E30525F44A}"/>
              </a:ext>
            </a:extLst>
          </p:cNvPr>
          <p:cNvSpPr txBox="1">
            <a:spLocks/>
          </p:cNvSpPr>
          <p:nvPr/>
        </p:nvSpPr>
        <p:spPr>
          <a:xfrm>
            <a:off x="0" y="148554"/>
            <a:ext cx="10480430" cy="452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4958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21A0562-A890-D34E-B6F8-780FA9B76D9F}"/>
              </a:ext>
            </a:extLst>
          </p:cNvPr>
          <p:cNvSpPr txBox="1">
            <a:spLocks/>
          </p:cNvSpPr>
          <p:nvPr/>
        </p:nvSpPr>
        <p:spPr>
          <a:xfrm>
            <a:off x="0" y="148554"/>
            <a:ext cx="10480430" cy="452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EE3463-2E6B-5B42-AC65-4F84B127602A}"/>
              </a:ext>
            </a:extLst>
          </p:cNvPr>
          <p:cNvGrpSpPr/>
          <p:nvPr/>
        </p:nvGrpSpPr>
        <p:grpSpPr>
          <a:xfrm>
            <a:off x="1304093" y="2193564"/>
            <a:ext cx="10011112" cy="4646659"/>
            <a:chOff x="985438" y="932796"/>
            <a:chExt cx="10011112" cy="464665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75CD97-AEB7-384D-B52B-977987382141}"/>
                </a:ext>
              </a:extLst>
            </p:cNvPr>
            <p:cNvGrpSpPr/>
            <p:nvPr/>
          </p:nvGrpSpPr>
          <p:grpSpPr>
            <a:xfrm>
              <a:off x="985439" y="932796"/>
              <a:ext cx="10011111" cy="2004697"/>
              <a:chOff x="522818" y="3808444"/>
              <a:chExt cx="12379146" cy="2325359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11379C0-1447-BD49-B817-28440D398332}"/>
                  </a:ext>
                </a:extLst>
              </p:cNvPr>
              <p:cNvSpPr/>
              <p:nvPr/>
            </p:nvSpPr>
            <p:spPr>
              <a:xfrm>
                <a:off x="1473168" y="4359728"/>
                <a:ext cx="7229016" cy="1390230"/>
              </a:xfrm>
              <a:custGeom>
                <a:avLst/>
                <a:gdLst>
                  <a:gd name="connsiteX0" fmla="*/ 0 w 7164475"/>
                  <a:gd name="connsiteY0" fmla="*/ 1941514 h 1941514"/>
                  <a:gd name="connsiteX1" fmla="*/ 1195754 w 7164475"/>
                  <a:gd name="connsiteY1" fmla="*/ 1921417 h 1941514"/>
                  <a:gd name="connsiteX2" fmla="*/ 1406769 w 7164475"/>
                  <a:gd name="connsiteY2" fmla="*/ 1921417 h 1941514"/>
                  <a:gd name="connsiteX3" fmla="*/ 1768510 w 7164475"/>
                  <a:gd name="connsiteY3" fmla="*/ 1891272 h 1941514"/>
                  <a:gd name="connsiteX4" fmla="*/ 2190541 w 7164475"/>
                  <a:gd name="connsiteY4" fmla="*/ 1720450 h 1941514"/>
                  <a:gd name="connsiteX5" fmla="*/ 2893925 w 7164475"/>
                  <a:gd name="connsiteY5" fmla="*/ 1137645 h 1941514"/>
                  <a:gd name="connsiteX6" fmla="*/ 3295859 w 7164475"/>
                  <a:gd name="connsiteY6" fmla="*/ 675421 h 1941514"/>
                  <a:gd name="connsiteX7" fmla="*/ 3547068 w 7164475"/>
                  <a:gd name="connsiteY7" fmla="*/ 404116 h 1941514"/>
                  <a:gd name="connsiteX8" fmla="*/ 3928906 w 7164475"/>
                  <a:gd name="connsiteY8" fmla="*/ 173004 h 1941514"/>
                  <a:gd name="connsiteX9" fmla="*/ 4340888 w 7164475"/>
                  <a:gd name="connsiteY9" fmla="*/ 62472 h 1941514"/>
                  <a:gd name="connsiteX10" fmla="*/ 5034224 w 7164475"/>
                  <a:gd name="connsiteY10" fmla="*/ 2182 h 1941514"/>
                  <a:gd name="connsiteX11" fmla="*/ 5536642 w 7164475"/>
                  <a:gd name="connsiteY11" fmla="*/ 12230 h 1941514"/>
                  <a:gd name="connsiteX12" fmla="*/ 6260123 w 7164475"/>
                  <a:gd name="connsiteY12" fmla="*/ 12230 h 1941514"/>
                  <a:gd name="connsiteX13" fmla="*/ 7164475 w 7164475"/>
                  <a:gd name="connsiteY13" fmla="*/ 12230 h 1941514"/>
                  <a:gd name="connsiteX14" fmla="*/ 7164475 w 7164475"/>
                  <a:gd name="connsiteY14" fmla="*/ 12230 h 194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64475" h="1941514">
                    <a:moveTo>
                      <a:pt x="0" y="1941514"/>
                    </a:moveTo>
                    <a:lnTo>
                      <a:pt x="1195754" y="1921417"/>
                    </a:lnTo>
                    <a:cubicBezTo>
                      <a:pt x="1430215" y="1918068"/>
                      <a:pt x="1311310" y="1926441"/>
                      <a:pt x="1406769" y="1921417"/>
                    </a:cubicBezTo>
                    <a:cubicBezTo>
                      <a:pt x="1502228" y="1916393"/>
                      <a:pt x="1637881" y="1924766"/>
                      <a:pt x="1768510" y="1891272"/>
                    </a:cubicBezTo>
                    <a:cubicBezTo>
                      <a:pt x="1899139" y="1857778"/>
                      <a:pt x="2002972" y="1846054"/>
                      <a:pt x="2190541" y="1720450"/>
                    </a:cubicBezTo>
                    <a:cubicBezTo>
                      <a:pt x="2378110" y="1594846"/>
                      <a:pt x="2709705" y="1311816"/>
                      <a:pt x="2893925" y="1137645"/>
                    </a:cubicBezTo>
                    <a:cubicBezTo>
                      <a:pt x="3078145" y="963474"/>
                      <a:pt x="3187002" y="797676"/>
                      <a:pt x="3295859" y="675421"/>
                    </a:cubicBezTo>
                    <a:cubicBezTo>
                      <a:pt x="3404716" y="553166"/>
                      <a:pt x="3441560" y="487852"/>
                      <a:pt x="3547068" y="404116"/>
                    </a:cubicBezTo>
                    <a:cubicBezTo>
                      <a:pt x="3652576" y="320380"/>
                      <a:pt x="3796603" y="229945"/>
                      <a:pt x="3928906" y="173004"/>
                    </a:cubicBezTo>
                    <a:cubicBezTo>
                      <a:pt x="4061209" y="116063"/>
                      <a:pt x="4156668" y="90942"/>
                      <a:pt x="4340888" y="62472"/>
                    </a:cubicBezTo>
                    <a:cubicBezTo>
                      <a:pt x="4525108" y="34002"/>
                      <a:pt x="4834932" y="10556"/>
                      <a:pt x="5034224" y="2182"/>
                    </a:cubicBezTo>
                    <a:cubicBezTo>
                      <a:pt x="5233516" y="-6192"/>
                      <a:pt x="5536642" y="12230"/>
                      <a:pt x="5536642" y="12230"/>
                    </a:cubicBezTo>
                    <a:lnTo>
                      <a:pt x="6260123" y="12230"/>
                    </a:lnTo>
                    <a:lnTo>
                      <a:pt x="7164475" y="12230"/>
                    </a:lnTo>
                    <a:lnTo>
                      <a:pt x="7164475" y="12230"/>
                    </a:lnTo>
                  </a:path>
                </a:pathLst>
              </a:custGeom>
              <a:noFill/>
              <a:ln w="635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D4A8776-A79E-834D-B6EC-6F9C120C90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3730" y="3808444"/>
                <a:ext cx="0" cy="202068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14D8D5-9DB5-0246-A33A-CF6D55AD8C10}"/>
                  </a:ext>
                </a:extLst>
              </p:cNvPr>
              <p:cNvSpPr txBox="1"/>
              <p:nvPr/>
            </p:nvSpPr>
            <p:spPr>
              <a:xfrm rot="16200000">
                <a:off x="69430" y="4306643"/>
                <a:ext cx="1477644" cy="570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67CC2DB-EDFA-864B-BF7A-2D16A689F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0510" y="5809029"/>
                <a:ext cx="7978644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E0F2C2-3D77-2D41-BEE9-4F314B3526CF}"/>
                  </a:ext>
                </a:extLst>
              </p:cNvPr>
              <p:cNvSpPr txBox="1"/>
              <p:nvPr/>
            </p:nvSpPr>
            <p:spPr>
              <a:xfrm>
                <a:off x="9283798" y="5598292"/>
                <a:ext cx="3618166" cy="53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Reaction Progress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B97EB83-C17D-9844-8AE2-B8502B18DC86}"/>
                      </a:ext>
                    </a:extLst>
                  </p:cNvPr>
                  <p:cNvSpPr/>
                  <p:nvPr/>
                </p:nvSpPr>
                <p:spPr>
                  <a:xfrm>
                    <a:off x="1819885" y="5145392"/>
                    <a:ext cx="9788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B97EB83-C17D-9844-8AE2-B8502B18DC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9885" y="5145392"/>
                    <a:ext cx="978858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587" r="-22222" b="-40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19B6530-911E-C942-B383-2224E9B1CF86}"/>
                      </a:ext>
                    </a:extLst>
                  </p:cNvPr>
                  <p:cNvSpPr/>
                  <p:nvPr/>
                </p:nvSpPr>
                <p:spPr>
                  <a:xfrm>
                    <a:off x="6166338" y="3853254"/>
                    <a:ext cx="16732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19B6530-911E-C942-B383-2224E9B1CF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6338" y="3853254"/>
                    <a:ext cx="16732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26" r="-14815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B08F19-10FF-1246-9B38-7AE21F02DE75}"/>
                </a:ext>
              </a:extLst>
            </p:cNvPr>
            <p:cNvGrpSpPr/>
            <p:nvPr/>
          </p:nvGrpSpPr>
          <p:grpSpPr>
            <a:xfrm>
              <a:off x="985438" y="3574758"/>
              <a:ext cx="10011109" cy="2004697"/>
              <a:chOff x="522818" y="3808444"/>
              <a:chExt cx="12379146" cy="2325359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F2E4884-0675-9143-9B8A-52A62B99C19C}"/>
                  </a:ext>
                </a:extLst>
              </p:cNvPr>
              <p:cNvSpPr/>
              <p:nvPr/>
            </p:nvSpPr>
            <p:spPr>
              <a:xfrm flipV="1">
                <a:off x="1646550" y="4312105"/>
                <a:ext cx="7164428" cy="1449303"/>
              </a:xfrm>
              <a:custGeom>
                <a:avLst/>
                <a:gdLst>
                  <a:gd name="connsiteX0" fmla="*/ 0 w 7164475"/>
                  <a:gd name="connsiteY0" fmla="*/ 1941514 h 1941514"/>
                  <a:gd name="connsiteX1" fmla="*/ 1195754 w 7164475"/>
                  <a:gd name="connsiteY1" fmla="*/ 1921417 h 1941514"/>
                  <a:gd name="connsiteX2" fmla="*/ 1406769 w 7164475"/>
                  <a:gd name="connsiteY2" fmla="*/ 1921417 h 1941514"/>
                  <a:gd name="connsiteX3" fmla="*/ 1768510 w 7164475"/>
                  <a:gd name="connsiteY3" fmla="*/ 1891272 h 1941514"/>
                  <a:gd name="connsiteX4" fmla="*/ 2190541 w 7164475"/>
                  <a:gd name="connsiteY4" fmla="*/ 1720450 h 1941514"/>
                  <a:gd name="connsiteX5" fmla="*/ 2893925 w 7164475"/>
                  <a:gd name="connsiteY5" fmla="*/ 1137645 h 1941514"/>
                  <a:gd name="connsiteX6" fmla="*/ 3295859 w 7164475"/>
                  <a:gd name="connsiteY6" fmla="*/ 675421 h 1941514"/>
                  <a:gd name="connsiteX7" fmla="*/ 3547068 w 7164475"/>
                  <a:gd name="connsiteY7" fmla="*/ 404116 h 1941514"/>
                  <a:gd name="connsiteX8" fmla="*/ 3928906 w 7164475"/>
                  <a:gd name="connsiteY8" fmla="*/ 173004 h 1941514"/>
                  <a:gd name="connsiteX9" fmla="*/ 4340888 w 7164475"/>
                  <a:gd name="connsiteY9" fmla="*/ 62472 h 1941514"/>
                  <a:gd name="connsiteX10" fmla="*/ 5034224 w 7164475"/>
                  <a:gd name="connsiteY10" fmla="*/ 2182 h 1941514"/>
                  <a:gd name="connsiteX11" fmla="*/ 5536642 w 7164475"/>
                  <a:gd name="connsiteY11" fmla="*/ 12230 h 1941514"/>
                  <a:gd name="connsiteX12" fmla="*/ 6260123 w 7164475"/>
                  <a:gd name="connsiteY12" fmla="*/ 12230 h 1941514"/>
                  <a:gd name="connsiteX13" fmla="*/ 7164475 w 7164475"/>
                  <a:gd name="connsiteY13" fmla="*/ 12230 h 1941514"/>
                  <a:gd name="connsiteX14" fmla="*/ 7164475 w 7164475"/>
                  <a:gd name="connsiteY14" fmla="*/ 12230 h 194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64475" h="1941514">
                    <a:moveTo>
                      <a:pt x="0" y="1941514"/>
                    </a:moveTo>
                    <a:lnTo>
                      <a:pt x="1195754" y="1921417"/>
                    </a:lnTo>
                    <a:cubicBezTo>
                      <a:pt x="1430215" y="1918068"/>
                      <a:pt x="1311310" y="1926441"/>
                      <a:pt x="1406769" y="1921417"/>
                    </a:cubicBezTo>
                    <a:cubicBezTo>
                      <a:pt x="1502228" y="1916393"/>
                      <a:pt x="1637881" y="1924766"/>
                      <a:pt x="1768510" y="1891272"/>
                    </a:cubicBezTo>
                    <a:cubicBezTo>
                      <a:pt x="1899139" y="1857778"/>
                      <a:pt x="2002972" y="1846054"/>
                      <a:pt x="2190541" y="1720450"/>
                    </a:cubicBezTo>
                    <a:cubicBezTo>
                      <a:pt x="2378110" y="1594846"/>
                      <a:pt x="2709705" y="1311816"/>
                      <a:pt x="2893925" y="1137645"/>
                    </a:cubicBezTo>
                    <a:cubicBezTo>
                      <a:pt x="3078145" y="963474"/>
                      <a:pt x="3187002" y="797676"/>
                      <a:pt x="3295859" y="675421"/>
                    </a:cubicBezTo>
                    <a:cubicBezTo>
                      <a:pt x="3404716" y="553166"/>
                      <a:pt x="3441560" y="487852"/>
                      <a:pt x="3547068" y="404116"/>
                    </a:cubicBezTo>
                    <a:cubicBezTo>
                      <a:pt x="3652576" y="320380"/>
                      <a:pt x="3796603" y="229945"/>
                      <a:pt x="3928906" y="173004"/>
                    </a:cubicBezTo>
                    <a:cubicBezTo>
                      <a:pt x="4061209" y="116063"/>
                      <a:pt x="4156668" y="90942"/>
                      <a:pt x="4340888" y="62472"/>
                    </a:cubicBezTo>
                    <a:cubicBezTo>
                      <a:pt x="4525108" y="34002"/>
                      <a:pt x="4834932" y="10556"/>
                      <a:pt x="5034224" y="2182"/>
                    </a:cubicBezTo>
                    <a:cubicBezTo>
                      <a:pt x="5233516" y="-6192"/>
                      <a:pt x="5536642" y="12230"/>
                      <a:pt x="5536642" y="12230"/>
                    </a:cubicBezTo>
                    <a:lnTo>
                      <a:pt x="6260123" y="12230"/>
                    </a:lnTo>
                    <a:lnTo>
                      <a:pt x="7164475" y="12230"/>
                    </a:lnTo>
                    <a:lnTo>
                      <a:pt x="7164475" y="12230"/>
                    </a:lnTo>
                  </a:path>
                </a:pathLst>
              </a:custGeom>
              <a:noFill/>
              <a:ln w="635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F82520F-0D64-6746-BDD0-75F34689C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3730" y="3808444"/>
                <a:ext cx="0" cy="202068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EA5C3A-13CD-0E40-AEB4-35D48FAD0B99}"/>
                  </a:ext>
                </a:extLst>
              </p:cNvPr>
              <p:cNvSpPr txBox="1"/>
              <p:nvPr/>
            </p:nvSpPr>
            <p:spPr>
              <a:xfrm rot="16200000">
                <a:off x="69430" y="4306643"/>
                <a:ext cx="1477644" cy="570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9F792E6-20BC-BF4A-9924-D051C9F06F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0510" y="5809029"/>
                <a:ext cx="7978644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A0C66B-595F-164B-8243-C593C539D00C}"/>
                  </a:ext>
                </a:extLst>
              </p:cNvPr>
              <p:cNvSpPr txBox="1"/>
              <p:nvPr/>
            </p:nvSpPr>
            <p:spPr>
              <a:xfrm>
                <a:off x="9283798" y="5598292"/>
                <a:ext cx="3618166" cy="53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Reaction Progress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4B2DC902-ED0B-FE45-B8B1-029347D88C99}"/>
                      </a:ext>
                    </a:extLst>
                  </p:cNvPr>
                  <p:cNvSpPr/>
                  <p:nvPr/>
                </p:nvSpPr>
                <p:spPr>
                  <a:xfrm>
                    <a:off x="1819885" y="4334247"/>
                    <a:ext cx="97885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4B2DC902-ED0B-FE45-B8B1-029347D88C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9885" y="4334247"/>
                    <a:ext cx="9788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87" r="-22222" b="-40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1B4D6F1-CF6E-0C41-8BF7-2B54C831BC0F}"/>
                      </a:ext>
                    </a:extLst>
                  </p:cNvPr>
                  <p:cNvSpPr/>
                  <p:nvPr/>
                </p:nvSpPr>
                <p:spPr>
                  <a:xfrm>
                    <a:off x="6460024" y="5172280"/>
                    <a:ext cx="16732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1B4D6F1-CF6E-0C41-8BF7-2B54C831BC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0024" y="5172280"/>
                    <a:ext cx="167321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26" r="-14815" b="-40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C968E8-A21B-244B-9C29-E3F343AEF507}"/>
              </a:ext>
            </a:extLst>
          </p:cNvPr>
          <p:cNvSpPr txBox="1"/>
          <p:nvPr/>
        </p:nvSpPr>
        <p:spPr>
          <a:xfrm>
            <a:off x="2072649" y="115335"/>
            <a:ext cx="854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these diagrams, choose (and explain your choice)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first is plausible, the second definitely not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second is plausible, the first definitely not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Both are plausible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Neither is plausible </a:t>
            </a:r>
          </a:p>
        </p:txBody>
      </p:sp>
    </p:spTree>
    <p:extLst>
      <p:ext uri="{BB962C8B-B14F-4D97-AF65-F5344CB8AC3E}">
        <p14:creationId xmlns:p14="http://schemas.microsoft.com/office/powerpoint/2010/main" val="414121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1FB0F6-1595-AA40-8854-174263A7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Week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C127E-D3B7-224C-9DCD-EFB646A43977}"/>
              </a:ext>
            </a:extLst>
          </p:cNvPr>
          <p:cNvSpPr txBox="1"/>
          <p:nvPr/>
        </p:nvSpPr>
        <p:spPr>
          <a:xfrm>
            <a:off x="1854753" y="166721"/>
            <a:ext cx="1022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four elements for which the octet rule is thought to be valid; (ignore the noble gases, on the right.)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96B10F-BA5D-CE4C-B8AD-87B461B74AD2}"/>
              </a:ext>
            </a:extLst>
          </p:cNvPr>
          <p:cNvGrpSpPr/>
          <p:nvPr/>
        </p:nvGrpSpPr>
        <p:grpSpPr>
          <a:xfrm>
            <a:off x="726559" y="925246"/>
            <a:ext cx="10071949" cy="5932754"/>
            <a:chOff x="327313" y="925246"/>
            <a:chExt cx="10071949" cy="593275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E542205-4C53-824A-81C4-4375CD5CE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13" y="925246"/>
              <a:ext cx="10071949" cy="593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9AAD34-BD3F-B44F-AD2C-8D953E60134E}"/>
                </a:ext>
              </a:extLst>
            </p:cNvPr>
            <p:cNvCxnSpPr/>
            <p:nvPr/>
          </p:nvCxnSpPr>
          <p:spPr>
            <a:xfrm>
              <a:off x="9852338" y="1097283"/>
              <a:ext cx="0" cy="4028508"/>
            </a:xfrm>
            <a:prstGeom prst="line">
              <a:avLst/>
            </a:prstGeom>
            <a:ln w="1270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14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Week 10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DE51F-0471-1542-8AA1-C28D9CC8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343150"/>
            <a:ext cx="58928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9BD0A-F571-8441-8263-DEEC5DD0682A}"/>
              </a:ext>
            </a:extLst>
          </p:cNvPr>
          <p:cNvSpPr txBox="1"/>
          <p:nvPr/>
        </p:nvSpPr>
        <p:spPr>
          <a:xfrm>
            <a:off x="2493818" y="1135338"/>
            <a:ext cx="677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Lewis structure, which electrons could be called an allylic lone pair?</a:t>
            </a:r>
          </a:p>
        </p:txBody>
      </p:sp>
    </p:spTree>
    <p:extLst>
      <p:ext uri="{BB962C8B-B14F-4D97-AF65-F5344CB8AC3E}">
        <p14:creationId xmlns:p14="http://schemas.microsoft.com/office/powerpoint/2010/main" val="100122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Week 10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DE51F-0471-1542-8AA1-C28D9CC8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343150"/>
            <a:ext cx="58928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9BD0A-F571-8441-8263-DEEC5DD0682A}"/>
              </a:ext>
            </a:extLst>
          </p:cNvPr>
          <p:cNvSpPr txBox="1"/>
          <p:nvPr/>
        </p:nvSpPr>
        <p:spPr>
          <a:xfrm>
            <a:off x="2493818" y="1135338"/>
            <a:ext cx="677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Lewis structure, what is the formal charge on these atoms?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F40B1B-4E01-CC44-BE84-960F379E2A7B}"/>
              </a:ext>
            </a:extLst>
          </p:cNvPr>
          <p:cNvGrpSpPr/>
          <p:nvPr/>
        </p:nvGrpSpPr>
        <p:grpSpPr>
          <a:xfrm>
            <a:off x="2493818" y="3803093"/>
            <a:ext cx="3222171" cy="1550237"/>
            <a:chOff x="2493818" y="3803093"/>
            <a:chExt cx="3222171" cy="155023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1CCFB81-E742-E94B-AC3A-9671C8370A1B}"/>
                </a:ext>
              </a:extLst>
            </p:cNvPr>
            <p:cNvCxnSpPr/>
            <p:nvPr/>
          </p:nvCxnSpPr>
          <p:spPr>
            <a:xfrm flipV="1">
              <a:off x="3374572" y="3803093"/>
              <a:ext cx="566057" cy="108857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D7805-B6F5-134F-8E40-8807A278633C}"/>
                </a:ext>
              </a:extLst>
            </p:cNvPr>
            <p:cNvSpPr txBox="1"/>
            <p:nvPr/>
          </p:nvSpPr>
          <p:spPr>
            <a:xfrm>
              <a:off x="2493818" y="4891665"/>
              <a:ext cx="322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FC =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779499-9C8C-0F4B-B305-C238F56157F9}"/>
              </a:ext>
            </a:extLst>
          </p:cNvPr>
          <p:cNvGrpSpPr/>
          <p:nvPr/>
        </p:nvGrpSpPr>
        <p:grpSpPr>
          <a:xfrm>
            <a:off x="6541327" y="3722914"/>
            <a:ext cx="3222171" cy="2089871"/>
            <a:chOff x="2513613" y="3663829"/>
            <a:chExt cx="3222171" cy="208987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CF731A-C137-B64F-93A9-9A351806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2998" y="3663829"/>
              <a:ext cx="703459" cy="14990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1F1D6D-1B8F-0A43-9449-B3D8FAEFA5D4}"/>
                </a:ext>
              </a:extLst>
            </p:cNvPr>
            <p:cNvSpPr txBox="1"/>
            <p:nvPr/>
          </p:nvSpPr>
          <p:spPr>
            <a:xfrm>
              <a:off x="2513613" y="5292035"/>
              <a:ext cx="322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FC =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31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Week 10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3186139-CC78-D64B-8F50-238088C5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9" y="1039505"/>
            <a:ext cx="10659414" cy="50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88CCFB3-63DE-C245-B9FF-0EAC80D30070}"/>
              </a:ext>
            </a:extLst>
          </p:cNvPr>
          <p:cNvSpPr txBox="1"/>
          <p:nvPr/>
        </p:nvSpPr>
        <p:spPr>
          <a:xfrm>
            <a:off x="1937328" y="275772"/>
            <a:ext cx="1003687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/>
              <a:t>Where is most of Earth’s ozone?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D5A13A-B438-BA4B-B26E-27A8C7EFBF05}"/>
              </a:ext>
            </a:extLst>
          </p:cNvPr>
          <p:cNvSpPr txBox="1">
            <a:spLocks/>
          </p:cNvSpPr>
          <p:nvPr/>
        </p:nvSpPr>
        <p:spPr>
          <a:xfrm>
            <a:off x="0" y="75227"/>
            <a:ext cx="12191999" cy="5539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Week 10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6C55E-028F-0F43-A9B6-37D2F822C7C6}"/>
              </a:ext>
            </a:extLst>
          </p:cNvPr>
          <p:cNvGrpSpPr/>
          <p:nvPr/>
        </p:nvGrpSpPr>
        <p:grpSpPr>
          <a:xfrm>
            <a:off x="4135969" y="1098554"/>
            <a:ext cx="7311566" cy="5483674"/>
            <a:chOff x="4135969" y="1098554"/>
            <a:chExt cx="7311566" cy="548367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2677E5-5433-1C4D-B8D9-F95CC23B9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69" y="1098554"/>
              <a:ext cx="7311566" cy="5483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67F8B7-65AA-0A48-83FB-01B311459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336"/>
            <a:stretch/>
          </p:blipFill>
          <p:spPr>
            <a:xfrm>
              <a:off x="5266800" y="4882929"/>
              <a:ext cx="829200" cy="4953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4DA9AC-5373-9D49-98D0-867E0F94412F}"/>
              </a:ext>
            </a:extLst>
          </p:cNvPr>
          <p:cNvSpPr txBox="1"/>
          <p:nvPr/>
        </p:nvSpPr>
        <p:spPr>
          <a:xfrm>
            <a:off x="4121624" y="5540991"/>
            <a:ext cx="5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7E6CD-8F89-E747-BEC6-9215B0AA0ACF}"/>
              </a:ext>
            </a:extLst>
          </p:cNvPr>
          <p:cNvSpPr txBox="1"/>
          <p:nvPr/>
        </p:nvSpPr>
        <p:spPr>
          <a:xfrm>
            <a:off x="4123896" y="4615215"/>
            <a:ext cx="5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C1693-E1EC-2F4D-8D8B-3477858F4E74}"/>
              </a:ext>
            </a:extLst>
          </p:cNvPr>
          <p:cNvSpPr txBox="1"/>
          <p:nvPr/>
        </p:nvSpPr>
        <p:spPr>
          <a:xfrm>
            <a:off x="4135969" y="3378726"/>
            <a:ext cx="5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7311E-5E23-DC46-ACC9-D518EF3E963D}"/>
              </a:ext>
            </a:extLst>
          </p:cNvPr>
          <p:cNvSpPr txBox="1"/>
          <p:nvPr/>
        </p:nvSpPr>
        <p:spPr>
          <a:xfrm>
            <a:off x="4135969" y="2007808"/>
            <a:ext cx="5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6716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217"/>
            <a:ext cx="6329548" cy="610268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Week 11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FBE1D-85BD-B444-9DF3-E8A1F50A67AD}"/>
              </a:ext>
            </a:extLst>
          </p:cNvPr>
          <p:cNvSpPr/>
          <p:nvPr/>
        </p:nvSpPr>
        <p:spPr>
          <a:xfrm>
            <a:off x="5508172" y="1056736"/>
            <a:ext cx="5521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What’s the best estimate for the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overall albedo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of Earth (including atmosphere, land, and oceans)?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649304-CAF4-9146-AAAC-3440F30CB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/>
          <a:stretch/>
        </p:blipFill>
        <p:spPr bwMode="auto">
          <a:xfrm>
            <a:off x="574919" y="1662756"/>
            <a:ext cx="4435434" cy="35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254FE1-773F-304E-AB7C-D204FF9DF21D}"/>
                  </a:ext>
                </a:extLst>
              </p:cNvPr>
              <p:cNvSpPr txBox="1"/>
              <p:nvPr/>
            </p:nvSpPr>
            <p:spPr>
              <a:xfrm>
                <a:off x="5959386" y="2600835"/>
                <a:ext cx="40293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%</a:t>
                </a:r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%</a:t>
                </a:r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%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254FE1-773F-304E-AB7C-D204FF9D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86" y="2600835"/>
                <a:ext cx="4029389" cy="1938992"/>
              </a:xfrm>
              <a:prstGeom prst="rect">
                <a:avLst/>
              </a:prstGeom>
              <a:blipFill>
                <a:blip r:embed="rId3"/>
                <a:stretch>
                  <a:fillRect l="-1572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9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0A20A-72B5-FA4E-9CD8-03254CAB26B2}"/>
              </a:ext>
            </a:extLst>
          </p:cNvPr>
          <p:cNvSpPr txBox="1"/>
          <p:nvPr/>
        </p:nvSpPr>
        <p:spPr>
          <a:xfrm>
            <a:off x="1513263" y="98694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direction(s) would you’d expect this particle to be accelerated?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4FE27C-A6F7-3241-BD61-F37D7635FD05}"/>
              </a:ext>
            </a:extLst>
          </p:cNvPr>
          <p:cNvGrpSpPr/>
          <p:nvPr/>
        </p:nvGrpSpPr>
        <p:grpSpPr>
          <a:xfrm>
            <a:off x="1866900" y="3111500"/>
            <a:ext cx="7895322" cy="3149165"/>
            <a:chOff x="260626" y="1048626"/>
            <a:chExt cx="11711396" cy="4856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0BB028-0873-5949-93A5-DAED0790A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 rot="20612656">
              <a:off x="260626" y="1048626"/>
              <a:ext cx="6692349" cy="485643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671F8D-6008-7844-A3A8-221EA4D2E1EE}"/>
                </a:ext>
              </a:extLst>
            </p:cNvPr>
            <p:cNvCxnSpPr>
              <a:cxnSpLocks/>
            </p:cNvCxnSpPr>
            <p:nvPr/>
          </p:nvCxnSpPr>
          <p:spPr>
            <a:xfrm rot="20783311">
              <a:off x="6128130" y="2489766"/>
              <a:ext cx="5843892" cy="164746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4C52A6-40AC-7446-BE1D-0671C6C75C28}"/>
                </a:ext>
              </a:extLst>
            </p:cNvPr>
            <p:cNvGrpSpPr/>
            <p:nvPr/>
          </p:nvGrpSpPr>
          <p:grpSpPr>
            <a:xfrm rot="202292">
              <a:off x="9218511" y="3028790"/>
              <a:ext cx="731519" cy="531899"/>
              <a:chOff x="5699257" y="3125700"/>
              <a:chExt cx="731519" cy="53189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BE9D4E2-A462-6440-8CD5-01BB5112A999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AFE3F3-B010-5A4F-A7DC-C99CF031504C}"/>
                  </a:ext>
                </a:extLst>
              </p:cNvPr>
              <p:cNvSpPr txBox="1"/>
              <p:nvPr/>
            </p:nvSpPr>
            <p:spPr>
              <a:xfrm>
                <a:off x="5699257" y="3125700"/>
                <a:ext cx="731519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+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47F638-FA94-184A-AE09-8B0DF2EF8FEB}"/>
                </a:ext>
              </a:extLst>
            </p:cNvPr>
            <p:cNvGrpSpPr/>
            <p:nvPr/>
          </p:nvGrpSpPr>
          <p:grpSpPr>
            <a:xfrm rot="4583311">
              <a:off x="9134256" y="2772929"/>
              <a:ext cx="641001" cy="1198363"/>
              <a:chOff x="7615093" y="6303820"/>
              <a:chExt cx="641001" cy="1198363"/>
            </a:xfrm>
          </p:grpSpPr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76541B9C-9152-E04D-909D-7142CA376674}"/>
                  </a:ext>
                </a:extLst>
              </p:cNvPr>
              <p:cNvSpPr/>
              <p:nvPr/>
            </p:nvSpPr>
            <p:spPr>
              <a:xfrm rot="11972578">
                <a:off x="7918469" y="6303820"/>
                <a:ext cx="337625" cy="362243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18D985FD-B202-ED4A-9DD8-436945CC7F1F}"/>
                  </a:ext>
                </a:extLst>
              </p:cNvPr>
              <p:cNvSpPr/>
              <p:nvPr/>
            </p:nvSpPr>
            <p:spPr>
              <a:xfrm rot="1073228">
                <a:off x="7615093" y="7139940"/>
                <a:ext cx="337625" cy="362243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4B6982-08FF-0644-873F-AED897962507}"/>
                </a:ext>
              </a:extLst>
            </p:cNvPr>
            <p:cNvCxnSpPr/>
            <p:nvPr/>
          </p:nvCxnSpPr>
          <p:spPr>
            <a:xfrm flipV="1">
              <a:off x="8926194" y="3005314"/>
              <a:ext cx="0" cy="1669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15F48A-3229-7441-84BE-26777F80B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463" y="2079521"/>
              <a:ext cx="1031172" cy="9452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ADC704-0A0C-404D-8AA2-738ACC4FE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0013" y="3750104"/>
              <a:ext cx="1031172" cy="9452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EB44A7-8E68-5D40-B40D-FBBFF3F28AC9}"/>
                </a:ext>
              </a:extLst>
            </p:cNvPr>
            <p:cNvCxnSpPr/>
            <p:nvPr/>
          </p:nvCxnSpPr>
          <p:spPr>
            <a:xfrm flipV="1">
              <a:off x="9934635" y="2095931"/>
              <a:ext cx="0" cy="1669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EBE0B2-7EE6-014C-AD39-27ADF4FBAC01}"/>
                </a:ext>
              </a:extLst>
            </p:cNvPr>
            <p:cNvGrpSpPr/>
            <p:nvPr/>
          </p:nvGrpSpPr>
          <p:grpSpPr>
            <a:xfrm>
              <a:off x="9239217" y="2766222"/>
              <a:ext cx="391563" cy="1250880"/>
              <a:chOff x="8177857" y="2766222"/>
              <a:chExt cx="391563" cy="1250880"/>
            </a:xfrm>
          </p:grpSpPr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EF54855B-017E-4A4B-A57D-99B7163631B6}"/>
                  </a:ext>
                </a:extLst>
              </p:cNvPr>
              <p:cNvSpPr/>
              <p:nvPr/>
            </p:nvSpPr>
            <p:spPr>
              <a:xfrm rot="11002292">
                <a:off x="8231795" y="2766222"/>
                <a:ext cx="337625" cy="36224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13EF8770-CB14-DF4B-8B2E-18EE0CDAF78D}"/>
                  </a:ext>
                </a:extLst>
              </p:cNvPr>
              <p:cNvSpPr/>
              <p:nvPr/>
            </p:nvSpPr>
            <p:spPr>
              <a:xfrm rot="228137">
                <a:off x="8177857" y="3654859"/>
                <a:ext cx="337625" cy="36224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D7D01A-F2B0-0246-9537-9D9FC5CF59AC}"/>
                </a:ext>
              </a:extLst>
            </p:cNvPr>
            <p:cNvGrpSpPr/>
            <p:nvPr/>
          </p:nvGrpSpPr>
          <p:grpSpPr>
            <a:xfrm rot="2455398">
              <a:off x="9256858" y="2731987"/>
              <a:ext cx="391563" cy="1250880"/>
              <a:chOff x="8177857" y="2766222"/>
              <a:chExt cx="391563" cy="1250880"/>
            </a:xfrm>
          </p:grpSpPr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053523BC-0AE3-E04A-AD89-10758DC80C3B}"/>
                  </a:ext>
                </a:extLst>
              </p:cNvPr>
              <p:cNvSpPr/>
              <p:nvPr/>
            </p:nvSpPr>
            <p:spPr>
              <a:xfrm rot="11002292">
                <a:off x="8231795" y="2766222"/>
                <a:ext cx="337625" cy="362243"/>
              </a:xfrm>
              <a:prstGeom prst="downArrow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own Arrow 27">
                <a:extLst>
                  <a:ext uri="{FF2B5EF4-FFF2-40B4-BE49-F238E27FC236}">
                    <a16:creationId xmlns:a16="http://schemas.microsoft.com/office/drawing/2014/main" id="{F043274D-D86E-714F-8496-932F395B49FF}"/>
                  </a:ext>
                </a:extLst>
              </p:cNvPr>
              <p:cNvSpPr/>
              <p:nvPr/>
            </p:nvSpPr>
            <p:spPr>
              <a:xfrm rot="228137">
                <a:off x="8177857" y="3654859"/>
                <a:ext cx="337625" cy="362243"/>
              </a:xfrm>
              <a:prstGeom prst="downArrow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6CB56134-56AD-1144-9445-3126AB796750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6681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37A51-768D-AC46-A52E-CAD2D20DA560}"/>
              </a:ext>
            </a:extLst>
          </p:cNvPr>
          <p:cNvGrpSpPr/>
          <p:nvPr/>
        </p:nvGrpSpPr>
        <p:grpSpPr>
          <a:xfrm>
            <a:off x="319004" y="1201677"/>
            <a:ext cx="4029389" cy="4957418"/>
            <a:chOff x="841519" y="1201677"/>
            <a:chExt cx="4029389" cy="49574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C6EB7C-9DD6-734A-85D3-7572C3BF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19" y="3429000"/>
              <a:ext cx="4029389" cy="27300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738A4A-7A4F-5E47-B00D-ED0AAB11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462" y="1201677"/>
              <a:ext cx="3713974" cy="199872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0E5F0B-F0A6-9343-BD4E-64F2F63F8A9F}"/>
              </a:ext>
            </a:extLst>
          </p:cNvPr>
          <p:cNvGrpSpPr/>
          <p:nvPr/>
        </p:nvGrpSpPr>
        <p:grpSpPr>
          <a:xfrm>
            <a:off x="1013878" y="1729977"/>
            <a:ext cx="3882886" cy="3926346"/>
            <a:chOff x="3319756" y="2114290"/>
            <a:chExt cx="3882886" cy="39263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D2CCA6-529D-4C40-B124-473E57914D7E}"/>
                </a:ext>
              </a:extLst>
            </p:cNvPr>
            <p:cNvSpPr txBox="1"/>
            <p:nvPr/>
          </p:nvSpPr>
          <p:spPr>
            <a:xfrm>
              <a:off x="3319756" y="2114290"/>
              <a:ext cx="3882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559E2-FAA2-4440-90D3-6AFA1FE0366E}"/>
                </a:ext>
              </a:extLst>
            </p:cNvPr>
            <p:cNvSpPr txBox="1"/>
            <p:nvPr/>
          </p:nvSpPr>
          <p:spPr>
            <a:xfrm>
              <a:off x="3319756" y="4840307"/>
              <a:ext cx="2185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Intensity of reflected light (arbitrary units)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7D25F9-5082-B24F-8288-009F83B69C37}"/>
                  </a:ext>
                </a:extLst>
              </p:cNvPr>
              <p:cNvSpPr txBox="1"/>
              <p:nvPr/>
            </p:nvSpPr>
            <p:spPr>
              <a:xfrm>
                <a:off x="5959386" y="2600835"/>
                <a:ext cx="4029389" cy="2784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0.8−0.15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1−0.15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AutoNum type="alphaUcPeriod"/>
                </a:pPr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1−0.15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0.8−0.15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AutoNum type="alphaU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1−0.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−0.15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7D25F9-5082-B24F-8288-009F83B69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86" y="2600835"/>
                <a:ext cx="4029389" cy="2784930"/>
              </a:xfrm>
              <a:prstGeom prst="rect">
                <a:avLst/>
              </a:prstGeom>
              <a:blipFill>
                <a:blip r:embed="rId4"/>
                <a:stretch>
                  <a:fillRect l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1FBE1D-85BD-B444-9DF3-E8A1F50A67AD}"/>
              </a:ext>
            </a:extLst>
          </p:cNvPr>
          <p:cNvSpPr/>
          <p:nvPr/>
        </p:nvSpPr>
        <p:spPr>
          <a:xfrm>
            <a:off x="4795607" y="1025189"/>
            <a:ext cx="68924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Based on the image at left, which is the correct formula for calculating the albedo of the green paper?</a:t>
            </a:r>
            <a:r>
              <a:rPr lang="en-US" sz="2400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13066F-CB25-A54E-98B1-91C6CB059DF9}"/>
              </a:ext>
            </a:extLst>
          </p:cNvPr>
          <p:cNvSpPr txBox="1">
            <a:spLocks/>
          </p:cNvSpPr>
          <p:nvPr/>
        </p:nvSpPr>
        <p:spPr>
          <a:xfrm>
            <a:off x="0" y="72217"/>
            <a:ext cx="6329548" cy="6102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191145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99988-FC09-2B48-B39E-C5647ECFF12C}"/>
              </a:ext>
            </a:extLst>
          </p:cNvPr>
          <p:cNvGrpSpPr/>
          <p:nvPr/>
        </p:nvGrpSpPr>
        <p:grpSpPr>
          <a:xfrm>
            <a:off x="1144333" y="3255695"/>
            <a:ext cx="9386838" cy="3568899"/>
            <a:chOff x="655466" y="904203"/>
            <a:chExt cx="9386838" cy="35688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83D697-95CA-1041-A2A0-4469C8141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466" y="974214"/>
              <a:ext cx="3699073" cy="3498888"/>
            </a:xfrm>
            <a:prstGeom prst="rect">
              <a:avLst/>
            </a:prstGeom>
          </p:spPr>
        </p:pic>
        <p:pic>
          <p:nvPicPr>
            <p:cNvPr id="11" name="Picture 2" descr="Graph of a function of total emitted energy of a blackbody proportional...  | Download Scientific Diagram">
              <a:extLst>
                <a:ext uri="{FF2B5EF4-FFF2-40B4-BE49-F238E27FC236}">
                  <a16:creationId xmlns:a16="http://schemas.microsoft.com/office/drawing/2014/main" id="{B0EFE4A3-34E7-8C4D-83AF-8A6E6EA13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841" y="904203"/>
              <a:ext cx="4434463" cy="289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7EB65337-7360-8C4A-865A-B2E7BD8E29BC}"/>
                </a:ext>
              </a:extLst>
            </p:cNvPr>
            <p:cNvCxnSpPr>
              <a:cxnSpLocks/>
            </p:cNvCxnSpPr>
            <p:nvPr/>
          </p:nvCxnSpPr>
          <p:spPr>
            <a:xfrm>
              <a:off x="1388962" y="1454533"/>
              <a:ext cx="8156972" cy="374799"/>
            </a:xfrm>
            <a:prstGeom prst="curvedConnector3">
              <a:avLst/>
            </a:prstGeom>
            <a:ln w="38100">
              <a:solidFill>
                <a:srgbClr val="FF0000">
                  <a:alpha val="61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8FB291D2-D897-9842-8CF0-559D79DFE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628" y="2824375"/>
              <a:ext cx="7088067" cy="756205"/>
            </a:xfrm>
            <a:prstGeom prst="curvedConnector3">
              <a:avLst/>
            </a:prstGeom>
            <a:ln w="381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B2CDFA-A929-014D-BB3E-A5779BF2ACE0}"/>
                </a:ext>
              </a:extLst>
            </p:cNvPr>
            <p:cNvSpPr/>
            <p:nvPr/>
          </p:nvSpPr>
          <p:spPr>
            <a:xfrm>
              <a:off x="6361880" y="1269867"/>
              <a:ext cx="2557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Stefan-Boltzmann power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44276FA-E718-6F4E-BCEB-9D80176E9683}"/>
              </a:ext>
            </a:extLst>
          </p:cNvPr>
          <p:cNvSpPr/>
          <p:nvPr/>
        </p:nvSpPr>
        <p:spPr>
          <a:xfrm>
            <a:off x="524056" y="816288"/>
            <a:ext cx="4766401" cy="1616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Stefan-Boltzmann power (total energy emitted by each square meter of an object) is given by which formula?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477F47-6114-1845-9D86-F04F7CE22BB9}"/>
                  </a:ext>
                </a:extLst>
              </p:cNvPr>
              <p:cNvSpPr txBox="1"/>
              <p:nvPr/>
            </p:nvSpPr>
            <p:spPr>
              <a:xfrm>
                <a:off x="6501782" y="703102"/>
                <a:ext cx="40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AutoNum type="alpha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477F47-6114-1845-9D86-F04F7CE22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782" y="703102"/>
                <a:ext cx="4029389" cy="1569660"/>
              </a:xfrm>
              <a:prstGeom prst="rect">
                <a:avLst/>
              </a:prstGeom>
              <a:blipFill>
                <a:blip r:embed="rId4"/>
                <a:stretch>
                  <a:fillRect l="-18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F2FE836D-9392-8544-8E92-70C90E12824A}"/>
              </a:ext>
            </a:extLst>
          </p:cNvPr>
          <p:cNvSpPr txBox="1">
            <a:spLocks/>
          </p:cNvSpPr>
          <p:nvPr/>
        </p:nvSpPr>
        <p:spPr>
          <a:xfrm>
            <a:off x="0" y="72217"/>
            <a:ext cx="6329548" cy="6102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34149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477F47-6114-1845-9D86-F04F7CE22BB9}"/>
                  </a:ext>
                </a:extLst>
              </p:cNvPr>
              <p:cNvSpPr txBox="1"/>
              <p:nvPr/>
            </p:nvSpPr>
            <p:spPr>
              <a:xfrm>
                <a:off x="6501782" y="703102"/>
                <a:ext cx="40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477F47-6114-1845-9D86-F04F7CE22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782" y="703102"/>
                <a:ext cx="4029389" cy="1569660"/>
              </a:xfrm>
              <a:prstGeom prst="rect">
                <a:avLst/>
              </a:prstGeom>
              <a:blipFill>
                <a:blip r:embed="rId2"/>
                <a:stretch>
                  <a:fillRect l="-18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A83928-6C46-9449-9EAE-78187D0AA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46"/>
          <a:stretch/>
        </p:blipFill>
        <p:spPr>
          <a:xfrm>
            <a:off x="2374659" y="1"/>
            <a:ext cx="7207223" cy="21450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7A452A-B8E0-D24F-A003-A994E5893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" t="46832" r="46010" b="3402"/>
          <a:stretch/>
        </p:blipFill>
        <p:spPr>
          <a:xfrm>
            <a:off x="3318782" y="2272762"/>
            <a:ext cx="5318975" cy="44605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A71794-2655-224E-BB58-3E4A1F34274A}"/>
              </a:ext>
            </a:extLst>
          </p:cNvPr>
          <p:cNvSpPr/>
          <p:nvPr/>
        </p:nvSpPr>
        <p:spPr>
          <a:xfrm>
            <a:off x="6501782" y="5404513"/>
            <a:ext cx="922600" cy="791571"/>
          </a:xfrm>
          <a:prstGeom prst="ellipse">
            <a:avLst/>
          </a:prstGeom>
          <a:solidFill>
            <a:schemeClr val="accent2">
              <a:alpha val="3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619618-4C07-CC4E-A63D-62FC5563E731}"/>
              </a:ext>
            </a:extLst>
          </p:cNvPr>
          <p:cNvSpPr txBox="1">
            <a:spLocks/>
          </p:cNvSpPr>
          <p:nvPr/>
        </p:nvSpPr>
        <p:spPr>
          <a:xfrm>
            <a:off x="0" y="72217"/>
            <a:ext cx="6329548" cy="6102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257533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BCF28-37A4-D642-8281-209C8F19F527}"/>
              </a:ext>
            </a:extLst>
          </p:cNvPr>
          <p:cNvSpPr txBox="1"/>
          <p:nvPr/>
        </p:nvSpPr>
        <p:spPr>
          <a:xfrm>
            <a:off x="1711927" y="694798"/>
            <a:ext cx="884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energy (eV) of light would you’d expect these bananas to reflect, and what energy would you expect them to absorb?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43DB16-D332-9943-985F-755C0616DC83}"/>
              </a:ext>
            </a:extLst>
          </p:cNvPr>
          <p:cNvGrpSpPr/>
          <p:nvPr/>
        </p:nvGrpSpPr>
        <p:grpSpPr>
          <a:xfrm>
            <a:off x="1041400" y="2198826"/>
            <a:ext cx="8705316" cy="4120901"/>
            <a:chOff x="0" y="1056430"/>
            <a:chExt cx="10076916" cy="4709300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E8197AEE-91B8-BF42-8025-1D962B927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59" y="1532586"/>
              <a:ext cx="3976710" cy="39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0BFAE0-7580-694C-8219-751815536758}"/>
                </a:ext>
              </a:extLst>
            </p:cNvPr>
            <p:cNvSpPr/>
            <p:nvPr/>
          </p:nvSpPr>
          <p:spPr>
            <a:xfrm>
              <a:off x="2088948" y="105643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1.8 eV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CE7FDB-27F6-9D46-8A71-2579217EB0E9}"/>
                </a:ext>
              </a:extLst>
            </p:cNvPr>
            <p:cNvSpPr/>
            <p:nvPr/>
          </p:nvSpPr>
          <p:spPr>
            <a:xfrm>
              <a:off x="4207881" y="1989651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3.6 eV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A9585D-1C4B-954F-A063-26AFF0CCCF7F}"/>
                </a:ext>
              </a:extLst>
            </p:cNvPr>
            <p:cNvSpPr/>
            <p:nvPr/>
          </p:nvSpPr>
          <p:spPr>
            <a:xfrm>
              <a:off x="1243593" y="5396398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2.7 eV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143875-45AB-5948-901D-7D171D12469D}"/>
                </a:ext>
              </a:extLst>
            </p:cNvPr>
            <p:cNvSpPr/>
            <p:nvPr/>
          </p:nvSpPr>
          <p:spPr>
            <a:xfrm>
              <a:off x="3548726" y="532463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3.0 eV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59B22B-43B8-CD4E-B58A-7EBEA7704A06}"/>
                </a:ext>
              </a:extLst>
            </p:cNvPr>
            <p:cNvSpPr/>
            <p:nvPr/>
          </p:nvSpPr>
          <p:spPr>
            <a:xfrm>
              <a:off x="4595969" y="374099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3.3 eV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7F1BB4-F778-A740-B4F4-0FCD4BCD9BA9}"/>
                </a:ext>
              </a:extLst>
            </p:cNvPr>
            <p:cNvSpPr/>
            <p:nvPr/>
          </p:nvSpPr>
          <p:spPr>
            <a:xfrm>
              <a:off x="0" y="3917456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2.4 eV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31E398-FECA-394D-9CEB-67FD225159FB}"/>
                </a:ext>
              </a:extLst>
            </p:cNvPr>
            <p:cNvSpPr/>
            <p:nvPr/>
          </p:nvSpPr>
          <p:spPr>
            <a:xfrm>
              <a:off x="304712" y="2074664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2.1 eV</a:t>
              </a:r>
            </a:p>
          </p:txBody>
        </p: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AFEB0C38-C94D-8E45-944A-6BA9BEB4B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441" y="2358983"/>
              <a:ext cx="3008475" cy="226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5669B0C-1902-C849-BF1E-F434FE9F3A72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90855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BCF28-37A4-D642-8281-209C8F19F527}"/>
              </a:ext>
            </a:extLst>
          </p:cNvPr>
          <p:cNvSpPr txBox="1"/>
          <p:nvPr/>
        </p:nvSpPr>
        <p:spPr>
          <a:xfrm>
            <a:off x="1025153" y="866180"/>
            <a:ext cx="965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of these waves of light would you expect to have higher frequency? Which would be associated with photons that pack the most energy?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254D4-7632-4D40-A671-D305ED475DCE}"/>
              </a:ext>
            </a:extLst>
          </p:cNvPr>
          <p:cNvGrpSpPr/>
          <p:nvPr/>
        </p:nvGrpSpPr>
        <p:grpSpPr>
          <a:xfrm>
            <a:off x="437984" y="2107112"/>
            <a:ext cx="5658016" cy="3843745"/>
            <a:chOff x="1468581" y="1080655"/>
            <a:chExt cx="7428178" cy="46299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C3C3D8-869E-834C-B5FE-BC5A66FF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7" r="22022" b="11631"/>
            <a:stretch/>
          </p:blipFill>
          <p:spPr>
            <a:xfrm>
              <a:off x="1468581" y="1080655"/>
              <a:ext cx="6624068" cy="462992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FCBE55-F108-6944-B916-17B7606C14CB}"/>
                </a:ext>
              </a:extLst>
            </p:cNvPr>
            <p:cNvCxnSpPr/>
            <p:nvPr/>
          </p:nvCxnSpPr>
          <p:spPr>
            <a:xfrm>
              <a:off x="8260655" y="2340991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F9FC5813-37D5-0E40-9103-1BBAB261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2634066"/>
            <a:ext cx="4722825" cy="25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17E1F3-5EB9-864D-A8B1-5B7E443539AB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93190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FC71B-8FA2-2545-8312-2E58CDA4B8A5}"/>
              </a:ext>
            </a:extLst>
          </p:cNvPr>
          <p:cNvGrpSpPr>
            <a:grpSpLocks noChangeAspect="1"/>
          </p:cNvGrpSpPr>
          <p:nvPr/>
        </p:nvGrpSpPr>
        <p:grpSpPr>
          <a:xfrm>
            <a:off x="2311400" y="2426623"/>
            <a:ext cx="7306547" cy="3675821"/>
            <a:chOff x="6804561" y="1063531"/>
            <a:chExt cx="4793396" cy="24114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D5E62F-1174-7D43-A6FD-C373B6177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041"/>
            <a:stretch/>
          </p:blipFill>
          <p:spPr>
            <a:xfrm>
              <a:off x="6804561" y="1063531"/>
              <a:ext cx="4793396" cy="20916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729BC5-F06E-0E40-9472-8A3AEB61B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96"/>
            <a:stretch/>
          </p:blipFill>
          <p:spPr>
            <a:xfrm>
              <a:off x="6804561" y="3066283"/>
              <a:ext cx="4793396" cy="40873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6706AA-EEB3-2E4F-B4FB-66429C2F46E2}"/>
              </a:ext>
            </a:extLst>
          </p:cNvPr>
          <p:cNvSpPr txBox="1"/>
          <p:nvPr/>
        </p:nvSpPr>
        <p:spPr>
          <a:xfrm>
            <a:off x="1025153" y="866180"/>
            <a:ext cx="965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Explain how you’d calculate the temperature of the surface that is emitting the red-colored blackbody curve (and then calculate it)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AA35BC-899A-1840-AA57-FD9280F6C1EE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75270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39C087-99FB-3D43-9FC5-17E46ADCF3B1}"/>
              </a:ext>
            </a:extLst>
          </p:cNvPr>
          <p:cNvSpPr txBox="1"/>
          <p:nvPr/>
        </p:nvSpPr>
        <p:spPr>
          <a:xfrm>
            <a:off x="1383323" y="856962"/>
            <a:ext cx="9425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molecule HCl, the atom most likely to have a partial negative charge is ___ H or ___ Cl.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Of the three possible electrostatic potential maps of the molecule HF shown below, which is the most plausible?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308120-06BA-A24A-812A-CFC2CED10330}"/>
              </a:ext>
            </a:extLst>
          </p:cNvPr>
          <p:cNvGrpSpPr/>
          <p:nvPr/>
        </p:nvGrpSpPr>
        <p:grpSpPr>
          <a:xfrm>
            <a:off x="1439016" y="3833445"/>
            <a:ext cx="9654617" cy="2489280"/>
            <a:chOff x="1439016" y="4062046"/>
            <a:chExt cx="9654617" cy="2489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415E67-0E0F-244F-8463-BE899645C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710"/>
            <a:stretch/>
          </p:blipFill>
          <p:spPr>
            <a:xfrm>
              <a:off x="1439016" y="4062046"/>
              <a:ext cx="9654617" cy="24892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359D18-F72A-354B-9D2B-4BF280D1B739}"/>
                </a:ext>
              </a:extLst>
            </p:cNvPr>
            <p:cNvGrpSpPr/>
            <p:nvPr/>
          </p:nvGrpSpPr>
          <p:grpSpPr>
            <a:xfrm>
              <a:off x="8258906" y="4845021"/>
              <a:ext cx="1869832" cy="525903"/>
              <a:chOff x="8276491" y="4845021"/>
              <a:chExt cx="1869832" cy="52590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52F01A-434B-B94E-832F-3D85BCDA3863}"/>
                  </a:ext>
                </a:extLst>
              </p:cNvPr>
              <p:cNvSpPr txBox="1"/>
              <p:nvPr/>
            </p:nvSpPr>
            <p:spPr>
              <a:xfrm>
                <a:off x="8757138" y="4845021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AFFB21-E5F4-724E-976C-78CDFCD54E6A}"/>
                  </a:ext>
                </a:extLst>
              </p:cNvPr>
              <p:cNvSpPr txBox="1"/>
              <p:nvPr/>
            </p:nvSpPr>
            <p:spPr>
              <a:xfrm>
                <a:off x="8276491" y="4909259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847E22-05FA-0F42-83DA-99711C46F3AE}"/>
                </a:ext>
              </a:extLst>
            </p:cNvPr>
            <p:cNvGrpSpPr/>
            <p:nvPr/>
          </p:nvGrpSpPr>
          <p:grpSpPr>
            <a:xfrm>
              <a:off x="5421923" y="4803988"/>
              <a:ext cx="1869832" cy="525903"/>
              <a:chOff x="8276491" y="4845021"/>
              <a:chExt cx="1869832" cy="52590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05DD84-7DE4-9448-AD99-B09FA8E47D43}"/>
                  </a:ext>
                </a:extLst>
              </p:cNvPr>
              <p:cNvSpPr txBox="1"/>
              <p:nvPr/>
            </p:nvSpPr>
            <p:spPr>
              <a:xfrm>
                <a:off x="8757138" y="4845021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F56395-B8D4-6544-AC34-399A9EABC811}"/>
                  </a:ext>
                </a:extLst>
              </p:cNvPr>
              <p:cNvSpPr txBox="1"/>
              <p:nvPr/>
            </p:nvSpPr>
            <p:spPr>
              <a:xfrm>
                <a:off x="8276491" y="4909259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6FE26F-50E7-BC43-9DF7-9616DB908B0A}"/>
                </a:ext>
              </a:extLst>
            </p:cNvPr>
            <p:cNvGrpSpPr/>
            <p:nvPr/>
          </p:nvGrpSpPr>
          <p:grpSpPr>
            <a:xfrm>
              <a:off x="2708035" y="4809851"/>
              <a:ext cx="1869832" cy="525903"/>
              <a:chOff x="8276491" y="4845021"/>
              <a:chExt cx="1869832" cy="52590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816BA9-C560-E24A-BE84-3D2C3E03ED17}"/>
                  </a:ext>
                </a:extLst>
              </p:cNvPr>
              <p:cNvSpPr txBox="1"/>
              <p:nvPr/>
            </p:nvSpPr>
            <p:spPr>
              <a:xfrm>
                <a:off x="8757138" y="4845021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2EF705-0B7B-2D40-AC1A-8F8D8F90CA3D}"/>
                  </a:ext>
                </a:extLst>
              </p:cNvPr>
              <p:cNvSpPr txBox="1"/>
              <p:nvPr/>
            </p:nvSpPr>
            <p:spPr>
              <a:xfrm>
                <a:off x="8276491" y="4909259"/>
                <a:ext cx="1389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</a:t>
                </a:r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85347B1-30D0-EF43-B686-8F6133DF4036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Week 7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331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FC71B-8FA2-2545-8312-2E58CDA4B8A5}"/>
              </a:ext>
            </a:extLst>
          </p:cNvPr>
          <p:cNvGrpSpPr>
            <a:grpSpLocks noChangeAspect="1"/>
          </p:cNvGrpSpPr>
          <p:nvPr/>
        </p:nvGrpSpPr>
        <p:grpSpPr>
          <a:xfrm>
            <a:off x="2311400" y="2426623"/>
            <a:ext cx="7306547" cy="3675821"/>
            <a:chOff x="6804561" y="1063531"/>
            <a:chExt cx="4793396" cy="24114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D5E62F-1174-7D43-A6FD-C373B6177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041"/>
            <a:stretch/>
          </p:blipFill>
          <p:spPr>
            <a:xfrm>
              <a:off x="6804561" y="1063531"/>
              <a:ext cx="4793396" cy="20916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729BC5-F06E-0E40-9472-8A3AEB61B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96"/>
            <a:stretch/>
          </p:blipFill>
          <p:spPr>
            <a:xfrm>
              <a:off x="6804561" y="3066283"/>
              <a:ext cx="4793396" cy="40873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706AA-EEB3-2E4F-B4FB-66429C2F46E2}"/>
                  </a:ext>
                </a:extLst>
              </p:cNvPr>
              <p:cNvSpPr txBox="1"/>
              <p:nvPr/>
            </p:nvSpPr>
            <p:spPr>
              <a:xfrm>
                <a:off x="1025153" y="866180"/>
                <a:ext cx="96571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a molecule absorbs IR light at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What would the corresponding wavenumber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) be?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706AA-EEB3-2E4F-B4FB-66429C2F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53" y="866180"/>
                <a:ext cx="9657176" cy="830997"/>
              </a:xfrm>
              <a:prstGeom prst="rect">
                <a:avLst/>
              </a:prstGeom>
              <a:blipFill>
                <a:blip r:embed="rId3"/>
                <a:stretch>
                  <a:fillRect l="-1051" t="-4545" r="-157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512F0D9-29B2-414D-8FEA-BE5C6806ADFD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Week 7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28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940A4-510F-7242-AAD9-D3E8A09B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147003"/>
            <a:ext cx="8939069" cy="5586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06354-4911-1441-BC12-BF08B3D781FF}"/>
              </a:ext>
            </a:extLst>
          </p:cNvPr>
          <p:cNvSpPr txBox="1"/>
          <p:nvPr/>
        </p:nvSpPr>
        <p:spPr>
          <a:xfrm>
            <a:off x="1732473" y="316006"/>
            <a:ext cx="813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 the wavenumber(s) of any IR-active modes in SiO</a:t>
            </a:r>
            <a:r>
              <a:rPr lang="en-US" sz="2400" baseline="-25000" dirty="0"/>
              <a:t>2</a:t>
            </a:r>
            <a:r>
              <a:rPr lang="en-US" sz="2400" dirty="0"/>
              <a:t>, and how you come to that 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BA9798-0454-0D4D-92AA-27EC2405890F}"/>
              </a:ext>
            </a:extLst>
          </p:cNvPr>
          <p:cNvSpPr txBox="1">
            <a:spLocks/>
          </p:cNvSpPr>
          <p:nvPr/>
        </p:nvSpPr>
        <p:spPr>
          <a:xfrm>
            <a:off x="0" y="81888"/>
            <a:ext cx="12192000" cy="591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Week 7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464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1888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Week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A08C9-88D4-964F-9826-83ECB5A6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89" y="0"/>
            <a:ext cx="6322940" cy="6813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26BBF-D59F-7843-B57F-2C5B18DCFC3E}"/>
                  </a:ext>
                </a:extLst>
              </p:cNvPr>
              <p:cNvSpPr/>
              <p:nvPr/>
            </p:nvSpPr>
            <p:spPr>
              <a:xfrm>
                <a:off x="152400" y="1473200"/>
                <a:ext cx="48260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Suppose a new “Planet M” is discovered, that has an atmosphere made entirely of methane. The methane, acting as a greenhouse gas, has caused M’s surface temperature to be about the same as Earth. Using the figure, identify the wavelength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) you’d expect to be primarily responsible for methane’s greenhouse warming of planet M.</a:t>
                </a:r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26BBF-D59F-7843-B57F-2C5B18DCF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73200"/>
                <a:ext cx="4826000" cy="3785652"/>
              </a:xfrm>
              <a:prstGeom prst="rect">
                <a:avLst/>
              </a:prstGeom>
              <a:blipFill>
                <a:blip r:embed="rId3"/>
                <a:stretch>
                  <a:fillRect l="-2100" t="-1338" r="-2362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59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572</Words>
  <Application>Microsoft Macintosh PowerPoint</Application>
  <PresentationFormat>Widescreen</PresentationFormat>
  <Paragraphs>103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7</vt:lpstr>
      <vt:lpstr>PowerPoint Presentation</vt:lpstr>
      <vt:lpstr>PowerPoint Presentation</vt:lpstr>
      <vt:lpstr>PowerPoint Presentation</vt:lpstr>
      <vt:lpstr>PowerPoint Presentation</vt:lpstr>
      <vt:lpstr>Week 10</vt:lpstr>
      <vt:lpstr>Week 10</vt:lpstr>
      <vt:lpstr>Week 10</vt:lpstr>
      <vt:lpstr>Week 10</vt:lpstr>
      <vt:lpstr>PowerPoint Presentation</vt:lpstr>
      <vt:lpstr>Week 11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57</cp:revision>
  <dcterms:created xsi:type="dcterms:W3CDTF">2021-03-30T18:33:10Z</dcterms:created>
  <dcterms:modified xsi:type="dcterms:W3CDTF">2022-04-08T22:47:07Z</dcterms:modified>
</cp:coreProperties>
</file>